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20"/>
  </p:notesMasterIdLst>
  <p:sldIdLst>
    <p:sldId id="256" r:id="rId2"/>
    <p:sldId id="257" r:id="rId3"/>
    <p:sldId id="258" r:id="rId4"/>
    <p:sldId id="260" r:id="rId5"/>
    <p:sldId id="296" r:id="rId6"/>
    <p:sldId id="262" r:id="rId7"/>
    <p:sldId id="263" r:id="rId8"/>
    <p:sldId id="294" r:id="rId9"/>
    <p:sldId id="293" r:id="rId10"/>
    <p:sldId id="264" r:id="rId11"/>
    <p:sldId id="281" r:id="rId12"/>
    <p:sldId id="297" r:id="rId13"/>
    <p:sldId id="295" r:id="rId14"/>
    <p:sldId id="284" r:id="rId15"/>
    <p:sldId id="270" r:id="rId16"/>
    <p:sldId id="291" r:id="rId17"/>
    <p:sldId id="298" r:id="rId18"/>
    <p:sldId id="28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94540" autoAdjust="0"/>
  </p:normalViewPr>
  <p:slideViewPr>
    <p:cSldViewPr>
      <p:cViewPr varScale="1">
        <p:scale>
          <a:sx n="82" d="100"/>
          <a:sy n="82" d="100"/>
        </p:scale>
        <p:origin x="1613"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46E68D-AE06-48E3-9A79-9E660171E98A}" type="datetimeFigureOut">
              <a:rPr lang="en-US" smtClean="0"/>
              <a:pPr/>
              <a:t>9/27/2023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94ECCB-8234-4B24-B0DF-0C6512892BB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81D35B-CD6F-4C1C-830D-1A46F51E782C}" type="datetimeFigureOut">
              <a:rPr lang="en-US" smtClean="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6671F1-CA76-4695-9138-20835495B4B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81D35B-CD6F-4C1C-830D-1A46F51E782C}" type="datetimeFigureOut">
              <a:rPr lang="en-US" smtClean="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6671F1-CA76-4695-9138-20835495B4B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81D35B-CD6F-4C1C-830D-1A46F51E782C}" type="datetimeFigureOut">
              <a:rPr lang="en-US" smtClean="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6671F1-CA76-4695-9138-20835495B4B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81D35B-CD6F-4C1C-830D-1A46F51E782C}" type="datetimeFigureOut">
              <a:rPr lang="en-US" smtClean="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6671F1-CA76-4695-9138-20835495B4B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81D35B-CD6F-4C1C-830D-1A46F51E782C}" type="datetimeFigureOut">
              <a:rPr lang="en-US" smtClean="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6671F1-CA76-4695-9138-20835495B4B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81D35B-CD6F-4C1C-830D-1A46F51E782C}" type="datetimeFigureOut">
              <a:rPr lang="en-US" smtClean="0"/>
              <a:pPr/>
              <a:t>9/27/2023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6671F1-CA76-4695-9138-20835495B4B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81D35B-CD6F-4C1C-830D-1A46F51E782C}" type="datetimeFigureOut">
              <a:rPr lang="en-US" smtClean="0"/>
              <a:pPr/>
              <a:t>9/27/2023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6671F1-CA76-4695-9138-20835495B4B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81D35B-CD6F-4C1C-830D-1A46F51E782C}" type="datetimeFigureOut">
              <a:rPr lang="en-US" smtClean="0"/>
              <a:pPr/>
              <a:t>9/27/2023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6671F1-CA76-4695-9138-20835495B4B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1D35B-CD6F-4C1C-830D-1A46F51E782C}" type="datetimeFigureOut">
              <a:rPr lang="en-US" smtClean="0"/>
              <a:pPr/>
              <a:t>9/27/2023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6671F1-CA76-4695-9138-20835495B4B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81D35B-CD6F-4C1C-830D-1A46F51E782C}" type="datetimeFigureOut">
              <a:rPr lang="en-US" smtClean="0"/>
              <a:pPr/>
              <a:t>9/27/2023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6671F1-CA76-4695-9138-20835495B4B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81D35B-CD6F-4C1C-830D-1A46F51E782C}" type="datetimeFigureOut">
              <a:rPr lang="en-US" smtClean="0"/>
              <a:pPr/>
              <a:t>9/27/2023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6671F1-CA76-4695-9138-20835495B4B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1D35B-CD6F-4C1C-830D-1A46F51E782C}" type="datetimeFigureOut">
              <a:rPr lang="en-US" smtClean="0"/>
              <a:pPr/>
              <a:t>9/27/2023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671F1-CA76-4695-9138-20835495B4B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HZXfxxTLyUE&amp;t=2s"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dZKWDPOPMw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spchs.com/athleticresource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mmadden@spchs.com" TargetMode="External"/><Relationship Id="rId2" Type="http://schemas.openxmlformats.org/officeDocument/2006/relationships/hyperlink" Target="mailto:ddennehy@spch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s://www.arbiterlive.com/School/Calendar/20121" TargetMode="External"/><Relationship Id="rId2" Type="http://schemas.openxmlformats.org/officeDocument/2006/relationships/hyperlink" Target="https://spch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iacsports.com/site/"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eb3.ncaa.org/ecwr3/" TargetMode="External"/><Relationship Id="rId2" Type="http://schemas.openxmlformats.org/officeDocument/2006/relationships/hyperlink" Target="http://www.ncaa.org/sites/default/files/2017_DI_Requirments_Fact_Sheet_20170103.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714F86E-807C-42E9-9266-E0AAA0336F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0" y="990600"/>
            <a:ext cx="5853024" cy="4648200"/>
          </a:xfrm>
          <a:prstGeom prst="rect">
            <a:avLst/>
          </a:prstGeom>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r>
              <a:rPr lang="en-US" sz="4000" b="1" u="sng" dirty="0"/>
              <a:t>Sportsmanship Expectations for St. Paul Parents / Fans</a:t>
            </a:r>
          </a:p>
        </p:txBody>
      </p:sp>
      <p:sp>
        <p:nvSpPr>
          <p:cNvPr id="3" name="Content Placeholder 2"/>
          <p:cNvSpPr>
            <a:spLocks noGrp="1"/>
          </p:cNvSpPr>
          <p:nvPr>
            <p:ph idx="1"/>
          </p:nvPr>
        </p:nvSpPr>
        <p:spPr>
          <a:xfrm>
            <a:off x="457200" y="1371600"/>
            <a:ext cx="8229600" cy="5029200"/>
          </a:xfrm>
        </p:spPr>
        <p:txBody>
          <a:bodyPr>
            <a:normAutofit/>
          </a:bodyPr>
          <a:lstStyle/>
          <a:p>
            <a:r>
              <a:rPr lang="en-US" sz="2800" dirty="0"/>
              <a:t>It is our goal to hold our students &amp; </a:t>
            </a:r>
            <a:r>
              <a:rPr lang="en-US" sz="2800" dirty="0" err="1"/>
              <a:t>studnet</a:t>
            </a:r>
            <a:r>
              <a:rPr lang="en-US" sz="2800" dirty="0"/>
              <a:t> athletes to a high standard </a:t>
            </a:r>
            <a:r>
              <a:rPr lang="en-US" sz="2800" dirty="0">
                <a:solidFill>
                  <a:srgbClr val="FF0000"/>
                </a:solidFill>
              </a:rPr>
              <a:t>and need </a:t>
            </a:r>
            <a:r>
              <a:rPr lang="en-US" sz="2800" b="1" dirty="0">
                <a:solidFill>
                  <a:srgbClr val="FF0000"/>
                </a:solidFill>
              </a:rPr>
              <a:t>YOUR</a:t>
            </a:r>
            <a:r>
              <a:rPr lang="en-US" sz="2800" dirty="0">
                <a:solidFill>
                  <a:srgbClr val="FF0000"/>
                </a:solidFill>
              </a:rPr>
              <a:t> help in modeling those behaviors!!!</a:t>
            </a:r>
          </a:p>
          <a:p>
            <a:pPr>
              <a:buNone/>
            </a:pPr>
            <a:endParaRPr lang="en-US" sz="2800" dirty="0"/>
          </a:p>
          <a:p>
            <a:r>
              <a:rPr lang="en-US" sz="2800" dirty="0"/>
              <a:t>Last year our athletic participation rate was over 75% of the entire student body.</a:t>
            </a:r>
          </a:p>
          <a:p>
            <a:pPr>
              <a:buNone/>
            </a:pPr>
            <a:r>
              <a:rPr lang="en-US" sz="2800" dirty="0"/>
              <a:t> </a:t>
            </a:r>
          </a:p>
          <a:p>
            <a:r>
              <a:rPr lang="en-US" sz="2800" dirty="0"/>
              <a:t>If as a community everyone involved is not working toward the same goal - </a:t>
            </a:r>
            <a:r>
              <a:rPr lang="en-US" sz="2800" b="1" i="1" dirty="0"/>
              <a:t>To Be A Truly Great Catholic High School - </a:t>
            </a:r>
            <a:r>
              <a:rPr lang="en-US" sz="2800" dirty="0"/>
              <a:t>it will be difficult to achieve.</a:t>
            </a:r>
          </a:p>
          <a:p>
            <a:endParaRPr lang="en-US" sz="2800" dirty="0"/>
          </a:p>
          <a:p>
            <a:pPr marL="0" indent="0">
              <a:buNone/>
            </a:pPr>
            <a:endParaRPr lang="en-US" sz="2800" dirty="0">
              <a:highlight>
                <a:srgbClr val="FFFF00"/>
              </a:highlight>
            </a:endParaRPr>
          </a:p>
          <a:p>
            <a:pPr>
              <a:buNone/>
            </a:pPr>
            <a:endParaRPr lang="en-US" dirty="0"/>
          </a:p>
          <a:p>
            <a:pPr>
              <a:buNone/>
            </a:pPr>
            <a:endParaRPr lang="en-US" dirty="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en-US" sz="3600" b="1" u="sng" dirty="0"/>
              <a:t>Sportsmanship Expectations for St. Paul Parents / Fans</a:t>
            </a:r>
          </a:p>
        </p:txBody>
      </p:sp>
      <p:sp>
        <p:nvSpPr>
          <p:cNvPr id="2" name="Content Placeholder 1"/>
          <p:cNvSpPr>
            <a:spLocks noGrp="1"/>
          </p:cNvSpPr>
          <p:nvPr>
            <p:ph idx="1"/>
          </p:nvPr>
        </p:nvSpPr>
        <p:spPr>
          <a:xfrm>
            <a:off x="457200" y="1828800"/>
            <a:ext cx="8229600" cy="4876800"/>
          </a:xfrm>
        </p:spPr>
        <p:txBody>
          <a:bodyPr>
            <a:normAutofit fontScale="25000" lnSpcReduction="20000"/>
          </a:bodyPr>
          <a:lstStyle/>
          <a:p>
            <a:pPr>
              <a:buNone/>
            </a:pPr>
            <a:endParaRPr lang="en-US" sz="7000" dirty="0"/>
          </a:p>
          <a:p>
            <a:r>
              <a:rPr lang="en-US" sz="9600" dirty="0"/>
              <a:t>Please help us to create a welcoming environment @ SP.</a:t>
            </a:r>
          </a:p>
          <a:p>
            <a:pPr>
              <a:buNone/>
            </a:pPr>
            <a:endParaRPr lang="en-US" sz="9600" dirty="0"/>
          </a:p>
          <a:p>
            <a:r>
              <a:rPr lang="en-US" sz="9600" b="1" dirty="0"/>
              <a:t>Model sportsmanship when at home &amp; away games</a:t>
            </a:r>
            <a:r>
              <a:rPr lang="en-US" sz="9600" dirty="0"/>
              <a:t>! Parents are often most at fault with poor treatment of officials.</a:t>
            </a:r>
          </a:p>
          <a:p>
            <a:endParaRPr lang="en-US" sz="9600" dirty="0"/>
          </a:p>
          <a:p>
            <a:r>
              <a:rPr lang="en-US" sz="9600" b="1" dirty="0"/>
              <a:t>Officials</a:t>
            </a:r>
            <a:r>
              <a:rPr lang="en-US" sz="9600" dirty="0"/>
              <a:t> – I understand that officials do not always make the right call but please keep in mind that we need them in order to play our games.  There is a </a:t>
            </a:r>
            <a:r>
              <a:rPr lang="en-US" sz="9600" b="1" dirty="0"/>
              <a:t>MAJOR</a:t>
            </a:r>
            <a:r>
              <a:rPr lang="en-US" sz="9600" dirty="0"/>
              <a:t> shortage of officials in CT &amp; regardless of the job that you think an official is doing it does no one any good to challenge them. If something needs to be addressed it will be done by a coach or the athletic department.</a:t>
            </a:r>
          </a:p>
          <a:p>
            <a:pPr marL="0" indent="0">
              <a:buNone/>
            </a:pPr>
            <a:endParaRPr lang="en-US" sz="9600" dirty="0"/>
          </a:p>
          <a:p>
            <a:pPr>
              <a:buNone/>
            </a:pPr>
            <a:endParaRPr lang="en-US" sz="9600" dirty="0"/>
          </a:p>
          <a:p>
            <a:endParaRPr lang="en-US" sz="3200" dirty="0"/>
          </a:p>
          <a:p>
            <a:pPr>
              <a:buNone/>
            </a:pPr>
            <a:endParaRPr lang="en-US" sz="3200" dirty="0"/>
          </a:p>
          <a:p>
            <a:pPr>
              <a:buNone/>
            </a:pPr>
            <a:r>
              <a:rPr lang="en-US" sz="3200" dirty="0"/>
              <a:t> </a:t>
            </a:r>
          </a:p>
          <a:p>
            <a:pPr>
              <a:buNone/>
            </a:pPr>
            <a:r>
              <a:rPr lang="en-US" sz="32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37320F6-51E6-4A62-A8E5-8AC96223202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52401"/>
            <a:ext cx="7239000" cy="2209800"/>
          </a:xfrm>
        </p:spPr>
      </p:pic>
      <p:sp>
        <p:nvSpPr>
          <p:cNvPr id="7" name="TextBox 6">
            <a:extLst>
              <a:ext uri="{FF2B5EF4-FFF2-40B4-BE49-F238E27FC236}">
                <a16:creationId xmlns:a16="http://schemas.microsoft.com/office/drawing/2014/main" id="{968E41F1-A592-4C13-A6E7-FE06E2D754B4}"/>
              </a:ext>
            </a:extLst>
          </p:cNvPr>
          <p:cNvSpPr txBox="1"/>
          <p:nvPr/>
        </p:nvSpPr>
        <p:spPr>
          <a:xfrm>
            <a:off x="304800" y="2819400"/>
            <a:ext cx="8610600" cy="3785652"/>
          </a:xfrm>
          <a:prstGeom prst="rect">
            <a:avLst/>
          </a:prstGeom>
          <a:noFill/>
        </p:spPr>
        <p:txBody>
          <a:bodyPr wrap="square" rtlCol="0">
            <a:spAutoFit/>
          </a:bodyPr>
          <a:lstStyle/>
          <a:p>
            <a:r>
              <a:rPr lang="en-US" sz="2000" dirty="0"/>
              <a:t>The CIAC’s </a:t>
            </a:r>
            <a:r>
              <a:rPr lang="en-US" sz="2000" b="1" i="1" dirty="0"/>
              <a:t>Class Act Schools</a:t>
            </a:r>
            <a:r>
              <a:rPr lang="en-US" sz="2000" dirty="0"/>
              <a:t> initiative is designed to empower schools and particularly students to take ownership for all issues related to sportsmanship within the athletics department. The Class Act Program will striving to follow an established set of guidelines for behavior at sporting events and will create a student-led group to monitor and address sportsmanship concerns within the school. </a:t>
            </a:r>
          </a:p>
          <a:p>
            <a:endParaRPr lang="en-US" sz="2000" dirty="0"/>
          </a:p>
          <a:p>
            <a:endParaRPr lang="en-US" sz="2000" dirty="0"/>
          </a:p>
          <a:p>
            <a:r>
              <a:rPr lang="en-US" sz="2000" dirty="0"/>
              <a:t>St. Paul has been recognized as a </a:t>
            </a:r>
            <a:r>
              <a:rPr lang="en-US" sz="2000" b="1" dirty="0">
                <a:solidFill>
                  <a:schemeClr val="tx2"/>
                </a:solidFill>
              </a:rPr>
              <a:t>Michaels Cup Award winner </a:t>
            </a:r>
            <a:r>
              <a:rPr lang="en-US" sz="2000" dirty="0"/>
              <a:t>(one of 29 schools in the state) for this school year which recognizes exemplary Athletic Programs and their involvement in the Class Act Program. We will officially receive this award on October 3</a:t>
            </a:r>
            <a:r>
              <a:rPr lang="en-US" sz="2000" baseline="30000" dirty="0"/>
              <a:t>rd</a:t>
            </a:r>
            <a:r>
              <a:rPr lang="en-US" sz="2000" dirty="0"/>
              <a:t> at the CIAC Sportsmanship Conference. </a:t>
            </a:r>
          </a:p>
        </p:txBody>
      </p:sp>
    </p:spTree>
    <p:extLst>
      <p:ext uri="{BB962C8B-B14F-4D97-AF65-F5344CB8AC3E}">
        <p14:creationId xmlns:p14="http://schemas.microsoft.com/office/powerpoint/2010/main" val="578819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90600"/>
            <a:ext cx="8229600" cy="523220"/>
          </a:xfrm>
        </p:spPr>
        <p:txBody>
          <a:bodyPr>
            <a:noAutofit/>
          </a:bodyPr>
          <a:lstStyle/>
          <a:p>
            <a:r>
              <a:rPr lang="en-US" sz="2400" dirty="0"/>
              <a:t>The Communication Triangle </a:t>
            </a:r>
          </a:p>
        </p:txBody>
      </p:sp>
      <p:pic>
        <p:nvPicPr>
          <p:cNvPr id="4" name="Content Placeholder 3" descr="sports-pyramid.png"/>
          <p:cNvPicPr>
            <a:picLocks noGrp="1" noChangeAspect="1"/>
          </p:cNvPicPr>
          <p:nvPr>
            <p:ph idx="1"/>
          </p:nvPr>
        </p:nvPicPr>
        <p:blipFill>
          <a:blip r:embed="rId2" cstate="print"/>
          <a:stretch>
            <a:fillRect/>
          </a:stretch>
        </p:blipFill>
        <p:spPr>
          <a:xfrm>
            <a:off x="2362200" y="1600200"/>
            <a:ext cx="4343400" cy="3429000"/>
          </a:xfrm>
        </p:spPr>
      </p:pic>
      <p:sp>
        <p:nvSpPr>
          <p:cNvPr id="2" name="TextBox 1">
            <a:extLst>
              <a:ext uri="{FF2B5EF4-FFF2-40B4-BE49-F238E27FC236}">
                <a16:creationId xmlns:a16="http://schemas.microsoft.com/office/drawing/2014/main" id="{E9326A5F-57B5-4D4B-925D-C275FCEB6944}"/>
              </a:ext>
            </a:extLst>
          </p:cNvPr>
          <p:cNvSpPr txBox="1"/>
          <p:nvPr/>
        </p:nvSpPr>
        <p:spPr>
          <a:xfrm>
            <a:off x="914400" y="5486400"/>
            <a:ext cx="7391400" cy="1754326"/>
          </a:xfrm>
          <a:prstGeom prst="rect">
            <a:avLst/>
          </a:prstGeom>
          <a:noFill/>
        </p:spPr>
        <p:txBody>
          <a:bodyPr wrap="square" rtlCol="0">
            <a:spAutoFit/>
          </a:bodyPr>
          <a:lstStyle/>
          <a:p>
            <a:pPr marL="285750" indent="-285750">
              <a:buFont typeface="Arial" panose="020B0604020202020204" pitchFamily="34" charset="0"/>
              <a:buChar char="•"/>
            </a:pPr>
            <a:r>
              <a:rPr lang="en-US" dirty="0"/>
              <a:t>Encourage your child to discuss issues / concerns with their coaches then report back to you.  If you feel the issue has still not been resolved then you can reach out to your coach.  </a:t>
            </a:r>
          </a:p>
          <a:p>
            <a:pPr marL="285750" indent="-285750">
              <a:buFont typeface="Arial" panose="020B0604020202020204" pitchFamily="34" charset="0"/>
              <a:buChar char="•"/>
            </a:pPr>
            <a:r>
              <a:rPr lang="en-US" dirty="0"/>
              <a:t>Parent Athlete Video -  CAAD – </a:t>
            </a:r>
            <a:r>
              <a:rPr lang="en-US" dirty="0">
                <a:highlight>
                  <a:srgbClr val="FFFF00"/>
                </a:highlight>
              </a:rPr>
              <a:t>Video </a:t>
            </a:r>
            <a:r>
              <a:rPr lang="en-US" dirty="0">
                <a:highlight>
                  <a:srgbClr val="FFFF00"/>
                </a:highlight>
                <a:hlinkClick r:id="rId3"/>
              </a:rPr>
              <a:t>Clip </a:t>
            </a:r>
            <a:endParaRPr lang="en-US" dirty="0">
              <a:highlight>
                <a:srgbClr val="FFFF00"/>
              </a:highlight>
            </a:endParaRPr>
          </a:p>
          <a:p>
            <a:endParaRPr lang="en-US" dirty="0"/>
          </a:p>
          <a:p>
            <a:endParaRPr lang="en-US" dirty="0"/>
          </a:p>
        </p:txBody>
      </p:sp>
      <p:sp>
        <p:nvSpPr>
          <p:cNvPr id="6" name="TextBox 5">
            <a:extLst>
              <a:ext uri="{FF2B5EF4-FFF2-40B4-BE49-F238E27FC236}">
                <a16:creationId xmlns:a16="http://schemas.microsoft.com/office/drawing/2014/main" id="{A433E721-C951-4BAF-87BB-E363A74CD307}"/>
              </a:ext>
            </a:extLst>
          </p:cNvPr>
          <p:cNvSpPr txBox="1"/>
          <p:nvPr/>
        </p:nvSpPr>
        <p:spPr>
          <a:xfrm>
            <a:off x="1219200" y="228600"/>
            <a:ext cx="6553200" cy="523220"/>
          </a:xfrm>
          <a:prstGeom prst="rect">
            <a:avLst/>
          </a:prstGeom>
          <a:noFill/>
        </p:spPr>
        <p:txBody>
          <a:bodyPr wrap="square" rtlCol="0">
            <a:spAutoFit/>
          </a:bodyPr>
          <a:lstStyle/>
          <a:p>
            <a:pPr algn="ctr"/>
            <a:r>
              <a:rPr lang="en-US" sz="2800" b="1" u="sng" dirty="0"/>
              <a:t>Tips for Parenting Your Student Athlete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447800"/>
            <a:ext cx="8229600" cy="4559491"/>
          </a:xfrm>
        </p:spPr>
        <p:txBody>
          <a:bodyPr>
            <a:normAutofit fontScale="85000" lnSpcReduction="10000"/>
          </a:bodyPr>
          <a:lstStyle/>
          <a:p>
            <a:pPr>
              <a:buNone/>
            </a:pPr>
            <a:r>
              <a:rPr lang="en-US" b="1" dirty="0"/>
              <a:t> </a:t>
            </a:r>
          </a:p>
          <a:p>
            <a:r>
              <a:rPr lang="en-US" dirty="0"/>
              <a:t>During the 2014 Legislative session the Connecticut General Assembly passed Public Act No. 14-66. That act, entitled "</a:t>
            </a:r>
            <a:r>
              <a:rPr lang="en-US" b="1" i="1" dirty="0"/>
              <a:t>An Act Concerning Youth Athletics and Concussions</a:t>
            </a:r>
            <a:r>
              <a:rPr lang="en-US" dirty="0"/>
              <a:t>" which create a law to education High School Coaches, Parents and Students.</a:t>
            </a:r>
          </a:p>
          <a:p>
            <a:pPr marL="0" indent="0">
              <a:buNone/>
            </a:pPr>
            <a:endParaRPr lang="en-US" u="sng" dirty="0"/>
          </a:p>
          <a:p>
            <a:r>
              <a:rPr lang="en-US" dirty="0"/>
              <a:t>Concussion Education and Consent Forms</a:t>
            </a:r>
          </a:p>
          <a:p>
            <a:endParaRPr lang="en-US" dirty="0"/>
          </a:p>
          <a:p>
            <a:r>
              <a:rPr lang="en-US" dirty="0">
                <a:highlight>
                  <a:srgbClr val="FFFF00"/>
                </a:highlight>
                <a:hlinkClick r:id="rId2"/>
              </a:rPr>
              <a:t>Concussion Education Video </a:t>
            </a:r>
            <a:endParaRPr lang="en-US" dirty="0">
              <a:highlight>
                <a:srgbClr val="FFFF00"/>
              </a:highlight>
            </a:endParaRPr>
          </a:p>
          <a:p>
            <a:pPr marL="0" indent="0">
              <a:buNone/>
            </a:pPr>
            <a:endParaRPr lang="en-US" sz="3200" dirty="0"/>
          </a:p>
        </p:txBody>
      </p:sp>
      <p:sp>
        <p:nvSpPr>
          <p:cNvPr id="3" name="Rectangle 2"/>
          <p:cNvSpPr/>
          <p:nvPr/>
        </p:nvSpPr>
        <p:spPr>
          <a:xfrm>
            <a:off x="228600" y="533400"/>
            <a:ext cx="8458200" cy="707886"/>
          </a:xfrm>
          <a:prstGeom prst="rect">
            <a:avLst/>
          </a:prstGeom>
        </p:spPr>
        <p:txBody>
          <a:bodyPr wrap="square">
            <a:spAutoFit/>
          </a:bodyPr>
          <a:lstStyle/>
          <a:p>
            <a:pPr algn="ctr"/>
            <a:r>
              <a:rPr lang="en-US" sz="4000" b="1" u="sng" dirty="0">
                <a:solidFill>
                  <a:srgbClr val="C00000"/>
                </a:solidFill>
              </a:rPr>
              <a:t>UNDERSTANDING CONCUSSIONS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u="sng" dirty="0"/>
              <a:t>School Policy on Concussions</a:t>
            </a:r>
          </a:p>
        </p:txBody>
      </p:sp>
      <p:sp>
        <p:nvSpPr>
          <p:cNvPr id="3" name="Content Placeholder 2"/>
          <p:cNvSpPr>
            <a:spLocks noGrp="1"/>
          </p:cNvSpPr>
          <p:nvPr>
            <p:ph idx="1"/>
          </p:nvPr>
        </p:nvSpPr>
        <p:spPr>
          <a:xfrm>
            <a:off x="457200" y="1143000"/>
            <a:ext cx="8229600" cy="5181600"/>
          </a:xfrm>
        </p:spPr>
        <p:txBody>
          <a:bodyPr>
            <a:normAutofit fontScale="47500" lnSpcReduction="20000"/>
          </a:bodyPr>
          <a:lstStyle/>
          <a:p>
            <a:pPr>
              <a:buNone/>
            </a:pPr>
            <a:endParaRPr lang="en-US" sz="4500" dirty="0"/>
          </a:p>
          <a:p>
            <a:pPr lvl="0"/>
            <a:r>
              <a:rPr lang="en-US" sz="4500" dirty="0"/>
              <a:t>Whenever a student is diagnosed with a concussion, the school must be notified in the form of a Dr’s note (or other certified medical personnel) -  it should be delivered directly to the health office (not a coach).</a:t>
            </a:r>
          </a:p>
          <a:p>
            <a:pPr lvl="0">
              <a:buNone/>
            </a:pPr>
            <a:endParaRPr lang="en-US" sz="4500" dirty="0"/>
          </a:p>
          <a:p>
            <a:pPr lvl="0"/>
            <a:r>
              <a:rPr lang="en-US" sz="4500" dirty="0"/>
              <a:t>Any accommodations that need to be made with regards to academics should be communicated in the medical note. When a student has been medically cleared by a doctor to resume normal activities an updated doctor’s note needs to be provided. </a:t>
            </a:r>
          </a:p>
          <a:p>
            <a:pPr marL="0" lvl="0" indent="0">
              <a:buNone/>
            </a:pPr>
            <a:r>
              <a:rPr lang="en-US" sz="4500" dirty="0"/>
              <a:t> </a:t>
            </a:r>
          </a:p>
          <a:p>
            <a:pPr lvl="0"/>
            <a:r>
              <a:rPr lang="en-US" sz="4500" b="1" dirty="0"/>
              <a:t>Return to play protocol </a:t>
            </a:r>
            <a:r>
              <a:rPr lang="en-US" sz="4500" dirty="0"/>
              <a:t>– once medical clearance is provided then a return to play protocol process is initiated</a:t>
            </a:r>
          </a:p>
          <a:p>
            <a:pPr marL="0" lvl="0" indent="0">
              <a:buNone/>
            </a:pPr>
            <a:endParaRPr lang="en-US" sz="4500" dirty="0"/>
          </a:p>
          <a:p>
            <a:pPr lvl="0"/>
            <a:r>
              <a:rPr lang="en-US" sz="4500" dirty="0"/>
              <a:t>If you have questions about medical referrals contact me</a:t>
            </a:r>
            <a:r>
              <a:rPr lang="en-US" sz="4500" i="1" dirty="0"/>
              <a:t>. CT Children’s Sports Medicine (Elite Sports Medicine). </a:t>
            </a:r>
          </a:p>
          <a:p>
            <a:pPr lvl="0">
              <a:buNone/>
            </a:pPr>
            <a:endParaRPr lang="en-US" sz="4500" dirty="0"/>
          </a:p>
          <a:p>
            <a:endParaRPr lang="en-US" sz="45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b="1" u="sng" dirty="0"/>
              <a:t>St. Paul Athletic Requirements</a:t>
            </a:r>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r>
              <a:rPr lang="en-US" sz="2400" b="1" dirty="0"/>
              <a:t>Updated Physical Form </a:t>
            </a:r>
            <a:r>
              <a:rPr lang="en-US" sz="2400" dirty="0"/>
              <a:t>– handed into the school nurse. It is valid for 13 months.</a:t>
            </a:r>
          </a:p>
          <a:p>
            <a:pPr>
              <a:buNone/>
            </a:pPr>
            <a:endParaRPr lang="en-US" sz="2400" dirty="0"/>
          </a:p>
          <a:p>
            <a:r>
              <a:rPr lang="en-US" sz="2400" dirty="0"/>
              <a:t>Each Season of Participation – </a:t>
            </a:r>
            <a:r>
              <a:rPr lang="en-US" sz="2400" b="1" dirty="0"/>
              <a:t>1.) St. Paul Athletic Permission Form, 2.) Concussion Consent Form, 3.) Cardiac Arrest Consent Form, 4.) Heat Awareness Consent Form </a:t>
            </a:r>
            <a:r>
              <a:rPr lang="en-US" sz="2400" dirty="0"/>
              <a:t>– These are electronic forms to be processed on the St. Paul School website </a:t>
            </a:r>
            <a:r>
              <a:rPr lang="en-US" sz="2400" i="1" u="sng" dirty="0"/>
              <a:t>prior to the start of each season</a:t>
            </a:r>
            <a:r>
              <a:rPr lang="en-US" sz="2400" dirty="0"/>
              <a:t>.</a:t>
            </a:r>
          </a:p>
          <a:p>
            <a:endParaRPr lang="en-US" sz="2400" dirty="0"/>
          </a:p>
          <a:p>
            <a:r>
              <a:rPr lang="en-US" sz="2400" b="1" dirty="0"/>
              <a:t>Baseline Concussion Tests </a:t>
            </a:r>
            <a:r>
              <a:rPr lang="en-US" sz="2400" dirty="0"/>
              <a:t>on File @ SP.  These tests get updated every 2 years.</a:t>
            </a:r>
          </a:p>
          <a:p>
            <a:pPr marL="0" indent="0">
              <a:buNone/>
            </a:pPr>
            <a:endParaRPr lang="en-US" sz="2400" dirty="0"/>
          </a:p>
          <a:p>
            <a:r>
              <a:rPr lang="en-US" sz="2400" b="1" dirty="0">
                <a:highlight>
                  <a:srgbClr val="FFFF00"/>
                </a:highlight>
                <a:hlinkClick r:id="rId2"/>
              </a:rPr>
              <a:t>Travel Release Form </a:t>
            </a:r>
            <a:r>
              <a:rPr lang="en-US" sz="2400" dirty="0"/>
              <a:t>– if not traveling home with team it must be filled out ahead of time and turned in to the coach or athletic office. Under resources &amp; forms on school website.</a:t>
            </a:r>
          </a:p>
          <a:p>
            <a:pPr>
              <a:buNone/>
            </a:pPr>
            <a:endParaRPr lang="en-US" sz="2400" dirty="0"/>
          </a:p>
          <a:p>
            <a:pPr>
              <a:buNone/>
            </a:pPr>
            <a:endParaRPr lang="en-US" dirty="0"/>
          </a:p>
          <a:p>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EA92-8A5C-4DEC-ABFC-ED4F024A8542}"/>
              </a:ext>
            </a:extLst>
          </p:cNvPr>
          <p:cNvSpPr>
            <a:spLocks noGrp="1"/>
          </p:cNvSpPr>
          <p:nvPr>
            <p:ph type="title"/>
          </p:nvPr>
        </p:nvSpPr>
        <p:spPr/>
        <p:txBody>
          <a:bodyPr/>
          <a:lstStyle/>
          <a:p>
            <a:r>
              <a:rPr lang="en-US" b="1" u="sng" dirty="0"/>
              <a:t>Athletic Department Presentation </a:t>
            </a:r>
          </a:p>
        </p:txBody>
      </p:sp>
      <p:sp>
        <p:nvSpPr>
          <p:cNvPr id="3" name="Content Placeholder 2">
            <a:extLst>
              <a:ext uri="{FF2B5EF4-FFF2-40B4-BE49-F238E27FC236}">
                <a16:creationId xmlns:a16="http://schemas.microsoft.com/office/drawing/2014/main" id="{B8B6B330-31E1-48F0-9E0C-FCEA247CD3A3}"/>
              </a:ext>
            </a:extLst>
          </p:cNvPr>
          <p:cNvSpPr>
            <a:spLocks noGrp="1"/>
          </p:cNvSpPr>
          <p:nvPr>
            <p:ph idx="1"/>
          </p:nvPr>
        </p:nvSpPr>
        <p:spPr>
          <a:xfrm>
            <a:off x="457200" y="1417638"/>
            <a:ext cx="8229600" cy="5165724"/>
          </a:xfrm>
        </p:spPr>
        <p:txBody>
          <a:bodyPr>
            <a:normAutofit/>
          </a:bodyPr>
          <a:lstStyle/>
          <a:p>
            <a:pPr marL="0" indent="0">
              <a:buNone/>
            </a:pPr>
            <a:endParaRPr lang="en-US" sz="2800" dirty="0"/>
          </a:p>
          <a:p>
            <a:r>
              <a:rPr lang="en-US" sz="2800" dirty="0"/>
              <a:t>This presentation will be posted on the school website for you to refence.</a:t>
            </a:r>
          </a:p>
          <a:p>
            <a:pPr marL="0" indent="0">
              <a:buNone/>
            </a:pPr>
            <a:endParaRPr lang="en-US" sz="2800" dirty="0"/>
          </a:p>
          <a:p>
            <a:r>
              <a:rPr lang="en-US" sz="2800" dirty="0"/>
              <a:t>Thank you for your partnership.  It is our goal to create the best experience possible for your children and your role is a vital part of the process.</a:t>
            </a:r>
          </a:p>
        </p:txBody>
      </p:sp>
    </p:spTree>
    <p:extLst>
      <p:ext uri="{BB962C8B-B14F-4D97-AF65-F5344CB8AC3E}">
        <p14:creationId xmlns:p14="http://schemas.microsoft.com/office/powerpoint/2010/main" val="1384271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Athletic Department Contact Info </a:t>
            </a:r>
          </a:p>
        </p:txBody>
      </p:sp>
      <p:sp>
        <p:nvSpPr>
          <p:cNvPr id="2" name="Content Placeholder 1"/>
          <p:cNvSpPr>
            <a:spLocks noGrp="1"/>
          </p:cNvSpPr>
          <p:nvPr>
            <p:ph idx="1"/>
          </p:nvPr>
        </p:nvSpPr>
        <p:spPr/>
        <p:txBody>
          <a:bodyPr>
            <a:normAutofit/>
          </a:bodyPr>
          <a:lstStyle/>
          <a:p>
            <a:r>
              <a:rPr lang="en-US" sz="3200" dirty="0"/>
              <a:t>Contact info: David Dennehy</a:t>
            </a:r>
          </a:p>
          <a:p>
            <a:r>
              <a:rPr lang="en-US" sz="3200" dirty="0">
                <a:hlinkClick r:id="rId2"/>
              </a:rPr>
              <a:t>ddennehy@spchs.com</a:t>
            </a:r>
            <a:r>
              <a:rPr lang="en-US" dirty="0"/>
              <a:t> / </a:t>
            </a:r>
            <a:r>
              <a:rPr lang="en-US" sz="3200" dirty="0"/>
              <a:t>Cell#: 860-806-0709</a:t>
            </a:r>
          </a:p>
          <a:p>
            <a:endParaRPr lang="en-US" dirty="0"/>
          </a:p>
          <a:p>
            <a:endParaRPr lang="en-US" sz="3200" dirty="0"/>
          </a:p>
          <a:p>
            <a:r>
              <a:rPr lang="en-US" dirty="0"/>
              <a:t>Assistant Athletic Director – Mike Madden</a:t>
            </a:r>
          </a:p>
          <a:p>
            <a:r>
              <a:rPr lang="en-US" dirty="0">
                <a:hlinkClick r:id="rId3"/>
              </a:rPr>
              <a:t>mmadden@spchs.com</a:t>
            </a:r>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Communication &amp; Athletic Info</a:t>
            </a:r>
          </a:p>
        </p:txBody>
      </p:sp>
      <p:pic>
        <p:nvPicPr>
          <p:cNvPr id="4" name="Content Placeholder 3" descr="doc4e640fd7c1626398466509.jpg"/>
          <p:cNvPicPr>
            <a:picLocks noGrp="1" noChangeAspect="1"/>
          </p:cNvPicPr>
          <p:nvPr>
            <p:ph idx="1"/>
          </p:nvPr>
        </p:nvPicPr>
        <p:blipFill>
          <a:blip r:embed="rId2" cstate="print"/>
          <a:stretch>
            <a:fillRect/>
          </a:stretch>
        </p:blipFill>
        <p:spPr>
          <a:xfrm>
            <a:off x="502920" y="1569720"/>
            <a:ext cx="3268202" cy="2164080"/>
          </a:xfrm>
        </p:spPr>
      </p:pic>
      <p:pic>
        <p:nvPicPr>
          <p:cNvPr id="6" name="Picture 5">
            <a:extLst>
              <a:ext uri="{FF2B5EF4-FFF2-40B4-BE49-F238E27FC236}">
                <a16:creationId xmlns:a16="http://schemas.microsoft.com/office/drawing/2014/main" id="{7CB3868D-E1C4-4681-89B6-BD3331E2FF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2453" y="1237932"/>
            <a:ext cx="3288705" cy="2751774"/>
          </a:xfrm>
          <a:prstGeom prst="rect">
            <a:avLst/>
          </a:prstGeom>
        </p:spPr>
      </p:pic>
      <p:pic>
        <p:nvPicPr>
          <p:cNvPr id="1026" name="Picture 2" descr="Instagram Logo - Free Vectors &amp; PSDs to Download">
            <a:extLst>
              <a:ext uri="{FF2B5EF4-FFF2-40B4-BE49-F238E27FC236}">
                <a16:creationId xmlns:a16="http://schemas.microsoft.com/office/drawing/2014/main" id="{937B568C-6F7F-4E61-8A74-21B6E98F001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87469" y="4114801"/>
            <a:ext cx="2468562" cy="246856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witter is now 'X', web version gets new logo, Android and iOS next -  Huawei Central">
            <a:extLst>
              <a:ext uri="{FF2B5EF4-FFF2-40B4-BE49-F238E27FC236}">
                <a16:creationId xmlns:a16="http://schemas.microsoft.com/office/drawing/2014/main" id="{C44DEF24-516A-4E35-B305-ABBAD18C25F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0695" y="4141788"/>
            <a:ext cx="4030133" cy="2266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64162"/>
          </a:xfrm>
        </p:spPr>
        <p:txBody>
          <a:bodyPr>
            <a:normAutofit fontScale="85000" lnSpcReduction="10000"/>
          </a:bodyPr>
          <a:lstStyle/>
          <a:p>
            <a:pPr marL="0" indent="0">
              <a:buNone/>
            </a:pPr>
            <a:r>
              <a:rPr lang="en-US" sz="2600" dirty="0"/>
              <a:t>You can check game schedules &amp; bus times on the </a:t>
            </a:r>
            <a:r>
              <a:rPr lang="en-US" sz="2600" b="1" dirty="0">
                <a:highlight>
                  <a:srgbClr val="FFFF00"/>
                </a:highlight>
                <a:hlinkClick r:id="rId2"/>
              </a:rPr>
              <a:t>SP School Website </a:t>
            </a:r>
            <a:r>
              <a:rPr lang="en-US" sz="2600" b="1" dirty="0"/>
              <a:t>– </a:t>
            </a:r>
            <a:r>
              <a:rPr lang="en-US" sz="2600" dirty="0"/>
              <a:t>click Sports Calendar in the Athletic Section and check the </a:t>
            </a:r>
            <a:r>
              <a:rPr lang="en-US" sz="2600" b="1" u="sng" dirty="0">
                <a:solidFill>
                  <a:schemeClr val="tx2"/>
                </a:solidFill>
                <a:highlight>
                  <a:srgbClr val="FFFF00"/>
                </a:highlight>
                <a:hlinkClick r:id="rId3"/>
              </a:rPr>
              <a:t>Arbiter</a:t>
            </a:r>
            <a:r>
              <a:rPr lang="en-US" sz="2600" dirty="0"/>
              <a:t>.</a:t>
            </a:r>
          </a:p>
          <a:p>
            <a:pPr marL="0" indent="0">
              <a:buNone/>
            </a:pPr>
            <a:endParaRPr lang="en-US" sz="2600" dirty="0"/>
          </a:p>
          <a:p>
            <a:r>
              <a:rPr lang="en-US" sz="2600" dirty="0"/>
              <a:t>You will also find links to follow </a:t>
            </a:r>
            <a:r>
              <a:rPr lang="en-US" sz="2600" b="1" dirty="0">
                <a:solidFill>
                  <a:schemeClr val="tx2"/>
                </a:solidFill>
              </a:rPr>
              <a:t>SP Athletics – Social Media Accounts</a:t>
            </a:r>
            <a:r>
              <a:rPr lang="en-US" sz="2600" dirty="0"/>
              <a:t> in the calendar section.</a:t>
            </a:r>
          </a:p>
          <a:p>
            <a:pPr marL="0" indent="0">
              <a:buNone/>
            </a:pPr>
            <a:endParaRPr lang="en-US" sz="2600" dirty="0"/>
          </a:p>
          <a:p>
            <a:r>
              <a:rPr lang="en-US" sz="2600" dirty="0"/>
              <a:t>Changes to practice schedules are announced through internal school communication and team communication processes so encourage your children to look, listen and communicate with you.</a:t>
            </a:r>
          </a:p>
          <a:p>
            <a:pPr marL="0" indent="0">
              <a:buNone/>
            </a:pPr>
            <a:endParaRPr lang="en-US" sz="2600" dirty="0"/>
          </a:p>
          <a:p>
            <a:r>
              <a:rPr lang="en-US" sz="2600" dirty="0"/>
              <a:t>Most teams / coaches use various apps for team communication (</a:t>
            </a:r>
            <a:r>
              <a:rPr lang="en-US" sz="2600" b="1" dirty="0">
                <a:solidFill>
                  <a:schemeClr val="tx2"/>
                </a:solidFill>
              </a:rPr>
              <a:t>Band &amp; Team Snap</a:t>
            </a:r>
            <a:r>
              <a:rPr lang="en-US" sz="2600" dirty="0"/>
              <a:t>).  These apps are meant to help keep everyone in the know and should be a one way flow of information.  If you / parents have a question for a coach send it as a private message not a group one.  Thank you. </a:t>
            </a:r>
          </a:p>
          <a:p>
            <a:endParaRPr lang="en-US" sz="2600" dirty="0"/>
          </a:p>
          <a:p>
            <a:endParaRPr lang="en-US" sz="4400" dirty="0"/>
          </a:p>
        </p:txBody>
      </p:sp>
      <p:sp>
        <p:nvSpPr>
          <p:cNvPr id="5" name="Title 4">
            <a:extLst>
              <a:ext uri="{FF2B5EF4-FFF2-40B4-BE49-F238E27FC236}">
                <a16:creationId xmlns:a16="http://schemas.microsoft.com/office/drawing/2014/main" id="{DED8EE04-E368-46FA-AC59-DAA6E96EC58B}"/>
              </a:ext>
            </a:extLst>
          </p:cNvPr>
          <p:cNvSpPr>
            <a:spLocks noGrp="1"/>
          </p:cNvSpPr>
          <p:nvPr>
            <p:ph type="title"/>
          </p:nvPr>
        </p:nvSpPr>
        <p:spPr>
          <a:xfrm>
            <a:off x="457200" y="274638"/>
            <a:ext cx="8229600" cy="792162"/>
          </a:xfrm>
        </p:spPr>
        <p:txBody>
          <a:bodyPr/>
          <a:lstStyle/>
          <a:p>
            <a:r>
              <a:rPr lang="en-US" b="1" u="sng" dirty="0"/>
              <a:t>St. Paul School Website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Mobile Access to Athletic Info.</a:t>
            </a:r>
            <a:endParaRPr lang="en-US" u="sng" dirty="0"/>
          </a:p>
        </p:txBody>
      </p:sp>
      <p:pic>
        <p:nvPicPr>
          <p:cNvPr id="7" name="Picture 6">
            <a:extLst>
              <a:ext uri="{FF2B5EF4-FFF2-40B4-BE49-F238E27FC236}">
                <a16:creationId xmlns:a16="http://schemas.microsoft.com/office/drawing/2014/main" id="{0CC308A5-041B-4251-A7D4-D6E2F3BA0B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6527" y="2057400"/>
            <a:ext cx="3710673" cy="2590798"/>
          </a:xfrm>
          <a:prstGeom prst="rect">
            <a:avLst/>
          </a:prstGeom>
        </p:spPr>
      </p:pic>
      <p:sp>
        <p:nvSpPr>
          <p:cNvPr id="8" name="Content Placeholder 7">
            <a:extLst>
              <a:ext uri="{FF2B5EF4-FFF2-40B4-BE49-F238E27FC236}">
                <a16:creationId xmlns:a16="http://schemas.microsoft.com/office/drawing/2014/main" id="{9EB0F395-320B-4C48-86F3-BB48EE9A3C48}"/>
              </a:ext>
            </a:extLst>
          </p:cNvPr>
          <p:cNvSpPr txBox="1">
            <a:spLocks noGrp="1"/>
          </p:cNvSpPr>
          <p:nvPr>
            <p:ph idx="1"/>
          </p:nvPr>
        </p:nvSpPr>
        <p:spPr>
          <a:xfrm>
            <a:off x="457200" y="1600200"/>
            <a:ext cx="7924800" cy="5940088"/>
          </a:xfrm>
          <a:prstGeom prst="rect">
            <a:avLst/>
          </a:prstGeom>
          <a:noFill/>
        </p:spPr>
        <p:txBody>
          <a:bodyPr wrap="square" rtlCol="0">
            <a:spAutoFit/>
          </a:bodyPr>
          <a:lstStyle/>
          <a:p>
            <a:pPr marL="0" indent="0">
              <a:buNone/>
            </a:pPr>
            <a:endParaRPr lang="en-US" sz="2000" dirty="0"/>
          </a:p>
          <a:p>
            <a:pPr marL="0" indent="0">
              <a:buNone/>
            </a:pPr>
            <a:r>
              <a:rPr lang="en-US" b="1" dirty="0"/>
              <a:t>Arbiter App:          </a:t>
            </a:r>
          </a:p>
          <a:p>
            <a:pPr marL="0" indent="0">
              <a:buNone/>
            </a:pPr>
            <a:endParaRPr lang="en-US" sz="2000" dirty="0"/>
          </a:p>
          <a:p>
            <a:pPr marL="0" indent="0">
              <a:buNone/>
            </a:pPr>
            <a:r>
              <a:rPr lang="en-US" sz="2000" dirty="0"/>
              <a:t>* Mark St. Paul Catholic as a </a:t>
            </a:r>
          </a:p>
          <a:p>
            <a:pPr marL="0" indent="0">
              <a:buNone/>
            </a:pPr>
            <a:r>
              <a:rPr lang="en-US" sz="2000" dirty="0"/>
              <a:t> favorite and it will pull up </a:t>
            </a:r>
          </a:p>
          <a:p>
            <a:pPr marL="0" indent="0">
              <a:buNone/>
            </a:pPr>
            <a:r>
              <a:rPr lang="en-US" sz="2000" dirty="0"/>
              <a:t> all St. Paul Schedules </a:t>
            </a:r>
          </a:p>
          <a:p>
            <a:pPr marL="0" indent="0">
              <a:buNone/>
            </a:pPr>
            <a:endParaRPr lang="en-US" sz="2000" dirty="0"/>
          </a:p>
          <a:p>
            <a:r>
              <a:rPr lang="en-US" sz="2000" dirty="0"/>
              <a:t>Note the app does not list </a:t>
            </a:r>
          </a:p>
          <a:p>
            <a:pPr marL="0" indent="0">
              <a:buNone/>
            </a:pPr>
            <a:r>
              <a:rPr lang="en-US" sz="2000" dirty="0"/>
              <a:t>bus times – access your desktop</a:t>
            </a:r>
          </a:p>
          <a:p>
            <a:pPr marL="0" indent="0">
              <a:buNone/>
            </a:pPr>
            <a:r>
              <a:rPr lang="en-US" sz="2000" dirty="0"/>
              <a:t>For that info. </a:t>
            </a:r>
          </a:p>
          <a:p>
            <a:pPr marL="0" indent="0">
              <a:buNone/>
            </a:pPr>
            <a:r>
              <a:rPr lang="en-US" sz="4400" dirty="0"/>
              <a:t>                                </a:t>
            </a:r>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16CC3D0-8CA1-482A-AE2F-94A18E8BAC68}"/>
              </a:ext>
            </a:extLst>
          </p:cNvPr>
          <p:cNvSpPr txBox="1"/>
          <p:nvPr/>
        </p:nvSpPr>
        <p:spPr>
          <a:xfrm>
            <a:off x="762000" y="304800"/>
            <a:ext cx="7315200" cy="707886"/>
          </a:xfrm>
          <a:prstGeom prst="rect">
            <a:avLst/>
          </a:prstGeom>
          <a:noFill/>
        </p:spPr>
        <p:txBody>
          <a:bodyPr wrap="square" rtlCol="0">
            <a:spAutoFit/>
          </a:bodyPr>
          <a:lstStyle/>
          <a:p>
            <a:pPr algn="ctr"/>
            <a:r>
              <a:rPr lang="en-US" sz="4000" b="1" u="sng" dirty="0"/>
              <a:t>CIAC Website</a:t>
            </a:r>
            <a:endParaRPr lang="en-US" sz="4000" dirty="0"/>
          </a:p>
        </p:txBody>
      </p:sp>
      <p:pic>
        <p:nvPicPr>
          <p:cNvPr id="7" name="Content Placeholder 3" descr="doc4e640fd7c1626398466509.jpg">
            <a:extLst>
              <a:ext uri="{FF2B5EF4-FFF2-40B4-BE49-F238E27FC236}">
                <a16:creationId xmlns:a16="http://schemas.microsoft.com/office/drawing/2014/main" id="{C80F6082-DB38-4588-98B9-C72CEF92E900}"/>
              </a:ext>
            </a:extLst>
          </p:cNvPr>
          <p:cNvPicPr>
            <a:picLocks noGrp="1" noChangeAspect="1"/>
          </p:cNvPicPr>
          <p:nvPr>
            <p:ph idx="1"/>
          </p:nvPr>
        </p:nvPicPr>
        <p:blipFill>
          <a:blip r:embed="rId2" cstate="print"/>
          <a:stretch>
            <a:fillRect/>
          </a:stretch>
        </p:blipFill>
        <p:spPr>
          <a:xfrm>
            <a:off x="2952750" y="3886200"/>
            <a:ext cx="3238500" cy="2476500"/>
          </a:xfrm>
        </p:spPr>
      </p:pic>
      <p:sp>
        <p:nvSpPr>
          <p:cNvPr id="3" name="TextBox 2">
            <a:extLst>
              <a:ext uri="{FF2B5EF4-FFF2-40B4-BE49-F238E27FC236}">
                <a16:creationId xmlns:a16="http://schemas.microsoft.com/office/drawing/2014/main" id="{2C922B4D-DAA5-4D48-9D05-5113ED824DD2}"/>
              </a:ext>
            </a:extLst>
          </p:cNvPr>
          <p:cNvSpPr txBox="1"/>
          <p:nvPr/>
        </p:nvSpPr>
        <p:spPr>
          <a:xfrm>
            <a:off x="838200" y="1066800"/>
            <a:ext cx="8077200" cy="2616101"/>
          </a:xfrm>
          <a:prstGeom prst="rect">
            <a:avLst/>
          </a:prstGeom>
          <a:noFill/>
        </p:spPr>
        <p:txBody>
          <a:bodyPr wrap="square" rtlCol="0">
            <a:spAutoFit/>
          </a:bodyPr>
          <a:lstStyle/>
          <a:p>
            <a:endParaRPr lang="en-US" dirty="0"/>
          </a:p>
          <a:p>
            <a:endParaRPr lang="en-US" dirty="0"/>
          </a:p>
          <a:p>
            <a:r>
              <a:rPr lang="en-US" sz="3200" dirty="0">
                <a:hlinkClick r:id="rId3"/>
              </a:rPr>
              <a:t>http://ciacsports.com/site/</a:t>
            </a:r>
            <a:endParaRPr lang="en-US" sz="3200" dirty="0"/>
          </a:p>
          <a:p>
            <a:endParaRPr lang="en-US" sz="3200" dirty="0"/>
          </a:p>
          <a:p>
            <a:r>
              <a:rPr lang="en-US" sz="3200" dirty="0"/>
              <a:t>There is a ton of CT high school sports information here.</a:t>
            </a:r>
          </a:p>
        </p:txBody>
      </p:sp>
    </p:spTree>
    <p:extLst>
      <p:ext uri="{BB962C8B-B14F-4D97-AF65-F5344CB8AC3E}">
        <p14:creationId xmlns:p14="http://schemas.microsoft.com/office/powerpoint/2010/main" val="380337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CIAC &amp; SP Rules &amp; Regulations </a:t>
            </a:r>
          </a:p>
        </p:txBody>
      </p:sp>
      <p:sp>
        <p:nvSpPr>
          <p:cNvPr id="3" name="Content Placeholder 2"/>
          <p:cNvSpPr>
            <a:spLocks noGrp="1"/>
          </p:cNvSpPr>
          <p:nvPr>
            <p:ph idx="1"/>
          </p:nvPr>
        </p:nvSpPr>
        <p:spPr>
          <a:xfrm>
            <a:off x="457200" y="1447800"/>
            <a:ext cx="8229600" cy="5029200"/>
          </a:xfrm>
        </p:spPr>
        <p:txBody>
          <a:bodyPr>
            <a:normAutofit fontScale="77500" lnSpcReduction="20000"/>
          </a:bodyPr>
          <a:lstStyle/>
          <a:p>
            <a:pPr marL="0" indent="0">
              <a:buNone/>
            </a:pPr>
            <a:endParaRPr lang="en-US" sz="4000" dirty="0"/>
          </a:p>
          <a:p>
            <a:pPr>
              <a:buNone/>
            </a:pPr>
            <a:r>
              <a:rPr lang="en-US" sz="4000" dirty="0"/>
              <a:t>	- </a:t>
            </a:r>
            <a:r>
              <a:rPr lang="en-US" sz="4000" b="1" dirty="0"/>
              <a:t>Be familiar with CIAC rules and regulations</a:t>
            </a:r>
          </a:p>
          <a:p>
            <a:pPr>
              <a:buNone/>
            </a:pPr>
            <a:r>
              <a:rPr lang="en-US" sz="2800" dirty="0"/>
              <a:t>	Examples: rules about playing on a non-school team during the school year, college showcases, </a:t>
            </a:r>
            <a:r>
              <a:rPr lang="en-US" sz="2800" dirty="0" err="1"/>
              <a:t>etc</a:t>
            </a:r>
            <a:r>
              <a:rPr lang="en-US" sz="2800" dirty="0"/>
              <a:t>…   </a:t>
            </a:r>
          </a:p>
          <a:p>
            <a:pPr>
              <a:buNone/>
            </a:pPr>
            <a:endParaRPr lang="en-US" sz="2800" dirty="0"/>
          </a:p>
          <a:p>
            <a:pPr>
              <a:buNone/>
            </a:pPr>
            <a:r>
              <a:rPr lang="en-US" sz="2800" dirty="0"/>
              <a:t>	When in doubt ask your Coach or the Athletic Director.</a:t>
            </a:r>
          </a:p>
          <a:p>
            <a:pPr>
              <a:buNone/>
            </a:pPr>
            <a:endParaRPr lang="en-US" sz="4000" dirty="0"/>
          </a:p>
          <a:p>
            <a:pPr>
              <a:buNone/>
            </a:pPr>
            <a:r>
              <a:rPr lang="en-US" sz="4000" dirty="0"/>
              <a:t>	- </a:t>
            </a:r>
            <a:r>
              <a:rPr lang="en-US" sz="4000" b="1" dirty="0"/>
              <a:t>St. Paul Student Handbook</a:t>
            </a:r>
          </a:p>
          <a:p>
            <a:pPr>
              <a:buNone/>
            </a:pPr>
            <a:r>
              <a:rPr lang="en-US" sz="4000" dirty="0"/>
              <a:t>	</a:t>
            </a:r>
            <a:r>
              <a:rPr lang="en-US" sz="2800" dirty="0"/>
              <a:t>Academic requirements, eligibility, &amp; Student Athlete  	    expectations.</a:t>
            </a:r>
          </a:p>
          <a:p>
            <a:pPr>
              <a:buNone/>
            </a:pPr>
            <a:r>
              <a:rPr lang="en-US" sz="4000" dirty="0"/>
              <a:t>   </a:t>
            </a:r>
          </a:p>
          <a:p>
            <a:pPr>
              <a:buNone/>
            </a:pPr>
            <a:endParaRPr lang="en-US" sz="4000" dirty="0"/>
          </a:p>
          <a:p>
            <a:pPr>
              <a:buNone/>
            </a:pPr>
            <a:endParaRPr lang="en-US" sz="4000"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Student Athlete Care</a:t>
            </a:r>
          </a:p>
        </p:txBody>
      </p:sp>
      <p:sp>
        <p:nvSpPr>
          <p:cNvPr id="3" name="Content Placeholder 2"/>
          <p:cNvSpPr>
            <a:spLocks noGrp="1"/>
          </p:cNvSpPr>
          <p:nvPr>
            <p:ph idx="1"/>
          </p:nvPr>
        </p:nvSpPr>
        <p:spPr>
          <a:xfrm>
            <a:off x="457200" y="1524000"/>
            <a:ext cx="8229600" cy="5059362"/>
          </a:xfrm>
        </p:spPr>
        <p:txBody>
          <a:bodyPr>
            <a:noAutofit/>
          </a:bodyPr>
          <a:lstStyle/>
          <a:p>
            <a:r>
              <a:rPr lang="en-US" sz="2400" u="sng" dirty="0"/>
              <a:t>Athletic Training Solutions</a:t>
            </a:r>
            <a:r>
              <a:rPr lang="en-US" sz="2400" dirty="0"/>
              <a:t>:</a:t>
            </a:r>
          </a:p>
          <a:p>
            <a:pPr marL="0" indent="0">
              <a:buNone/>
            </a:pPr>
            <a:r>
              <a:rPr lang="en-US" sz="2400" dirty="0"/>
              <a:t>     Not always trainers at other schools / away games</a:t>
            </a:r>
          </a:p>
          <a:p>
            <a:pPr>
              <a:buNone/>
            </a:pPr>
            <a:endParaRPr lang="en-US" sz="2400" dirty="0"/>
          </a:p>
          <a:p>
            <a:r>
              <a:rPr lang="en-US" sz="2400" u="sng" dirty="0"/>
              <a:t>Baseline</a:t>
            </a:r>
            <a:r>
              <a:rPr lang="en-US" sz="2400" dirty="0"/>
              <a:t>: </a:t>
            </a:r>
          </a:p>
          <a:p>
            <a:pPr>
              <a:buNone/>
            </a:pPr>
            <a:r>
              <a:rPr lang="en-US" sz="2400" dirty="0"/>
              <a:t>     Baseline Concussion Testing </a:t>
            </a:r>
          </a:p>
          <a:p>
            <a:pPr>
              <a:buNone/>
            </a:pPr>
            <a:endParaRPr lang="en-US" sz="2400" dirty="0"/>
          </a:p>
          <a:p>
            <a:pPr>
              <a:buNone/>
            </a:pPr>
            <a:endParaRPr lang="en-US" sz="2400" dirty="0"/>
          </a:p>
          <a:p>
            <a:r>
              <a:rPr lang="en-US" sz="2400" u="sng" dirty="0"/>
              <a:t>Injury Reports</a:t>
            </a:r>
            <a:r>
              <a:rPr lang="en-US" sz="2400" dirty="0"/>
              <a:t>: School insurance acts as a secondary insurance. If your child’s injury requires medical attention and you think you need to open a claim with the secondary coverage please contact us if you have not received an injury report within 2 weeks of the injury.</a:t>
            </a:r>
          </a:p>
        </p:txBody>
      </p:sp>
      <p:pic>
        <p:nvPicPr>
          <p:cNvPr id="4" name="Picture 3" descr="impact01.png"/>
          <p:cNvPicPr>
            <a:picLocks noChangeAspect="1"/>
          </p:cNvPicPr>
          <p:nvPr/>
        </p:nvPicPr>
        <p:blipFill>
          <a:blip r:embed="rId2" cstate="print"/>
          <a:stretch>
            <a:fillRect/>
          </a:stretch>
        </p:blipFill>
        <p:spPr>
          <a:xfrm>
            <a:off x="5562600" y="2667000"/>
            <a:ext cx="1676400" cy="1600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a:t>Academic Requirements for College Bound Athlete (Div. 1 or 2)</a:t>
            </a:r>
          </a:p>
        </p:txBody>
      </p:sp>
      <p:sp>
        <p:nvSpPr>
          <p:cNvPr id="3" name="Content Placeholder 2"/>
          <p:cNvSpPr>
            <a:spLocks noGrp="1"/>
          </p:cNvSpPr>
          <p:nvPr>
            <p:ph idx="1"/>
          </p:nvPr>
        </p:nvSpPr>
        <p:spPr>
          <a:xfrm>
            <a:off x="457200" y="1600200"/>
            <a:ext cx="8229600" cy="4983161"/>
          </a:xfrm>
        </p:spPr>
        <p:txBody>
          <a:bodyPr>
            <a:normAutofit lnSpcReduction="10000"/>
          </a:bodyPr>
          <a:lstStyle/>
          <a:p>
            <a:pPr>
              <a:buNone/>
            </a:pPr>
            <a:endParaRPr lang="en-US" dirty="0">
              <a:hlinkClick r:id="rId2"/>
            </a:endParaRPr>
          </a:p>
          <a:p>
            <a:r>
              <a:rPr lang="en-US" dirty="0">
                <a:highlight>
                  <a:srgbClr val="FFFF00"/>
                </a:highlight>
                <a:hlinkClick r:id="rId3"/>
              </a:rPr>
              <a:t>NCAA Clearinghouse </a:t>
            </a:r>
            <a:r>
              <a:rPr lang="en-US" dirty="0"/>
              <a:t>&amp; Academic Eligibility.</a:t>
            </a:r>
          </a:p>
          <a:p>
            <a:pPr>
              <a:buNone/>
            </a:pPr>
            <a:endParaRPr lang="en-US" dirty="0"/>
          </a:p>
          <a:p>
            <a:r>
              <a:rPr lang="en-US" dirty="0"/>
              <a:t>If this is something that is a goal for your child be sure they check in with their guidance counselor or Mr. Cooper and get registered ASAP.</a:t>
            </a:r>
          </a:p>
          <a:p>
            <a:pPr marL="0" indent="0">
              <a:buNone/>
            </a:pPr>
            <a:endParaRPr lang="en-US" dirty="0"/>
          </a:p>
          <a:p>
            <a:r>
              <a:rPr lang="en-US" b="1" dirty="0"/>
              <a:t>NCAA Eligibility Presentation </a:t>
            </a:r>
            <a:r>
              <a:rPr lang="en-US" dirty="0"/>
              <a:t>– Evening of 10/4 </a:t>
            </a:r>
          </a:p>
          <a:p>
            <a:endParaRPr lang="en-US" dirty="0"/>
          </a:p>
          <a:p>
            <a:endParaRPr lang="en-US" dirty="0"/>
          </a:p>
          <a:p>
            <a:endParaRPr lang="en-US" dirty="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Expectations of the SP Athletic Dept</a:t>
            </a:r>
            <a:r>
              <a:rPr lang="en-US" sz="4000" b="1" dirty="0"/>
              <a:t>. </a:t>
            </a:r>
          </a:p>
        </p:txBody>
      </p:sp>
      <p:sp>
        <p:nvSpPr>
          <p:cNvPr id="3" name="Content Placeholder 2"/>
          <p:cNvSpPr>
            <a:spLocks noGrp="1"/>
          </p:cNvSpPr>
          <p:nvPr>
            <p:ph idx="1"/>
          </p:nvPr>
        </p:nvSpPr>
        <p:spPr>
          <a:xfrm>
            <a:off x="457200" y="1481328"/>
            <a:ext cx="8229600" cy="4690872"/>
          </a:xfrm>
        </p:spPr>
        <p:txBody>
          <a:bodyPr>
            <a:normAutofit/>
          </a:bodyPr>
          <a:lstStyle/>
          <a:p>
            <a:r>
              <a:rPr lang="en-US" dirty="0"/>
              <a:t>We want students to use athletics at St. Paul to serve as a vehicle to make healthy life decisions.  </a:t>
            </a:r>
          </a:p>
          <a:p>
            <a:endParaRPr lang="en-US" dirty="0"/>
          </a:p>
          <a:p>
            <a:r>
              <a:rPr lang="en-US" dirty="0"/>
              <a:t>All student athletes will sign a team drug,  alcohol, &amp; vaping contract that also includes language about bullying and appropriate social media use.</a:t>
            </a:r>
          </a:p>
          <a:p>
            <a:pPr marL="0" indent="0">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7012</TotalTime>
  <Words>1220</Words>
  <Application>Microsoft Office PowerPoint</Application>
  <PresentationFormat>On-screen Show (4:3)</PresentationFormat>
  <Paragraphs>128</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PowerPoint Presentation</vt:lpstr>
      <vt:lpstr>Communication &amp; Athletic Info</vt:lpstr>
      <vt:lpstr>St. Paul School Website</vt:lpstr>
      <vt:lpstr>Mobile Access to Athletic Info.</vt:lpstr>
      <vt:lpstr>PowerPoint Presentation</vt:lpstr>
      <vt:lpstr>CIAC &amp; SP Rules &amp; Regulations </vt:lpstr>
      <vt:lpstr>Student Athlete Care</vt:lpstr>
      <vt:lpstr>Academic Requirements for College Bound Athlete (Div. 1 or 2)</vt:lpstr>
      <vt:lpstr>Expectations of the SP Athletic Dept. </vt:lpstr>
      <vt:lpstr>Sportsmanship Expectations for St. Paul Parents / Fans</vt:lpstr>
      <vt:lpstr>Sportsmanship Expectations for St. Paul Parents / Fans</vt:lpstr>
      <vt:lpstr>PowerPoint Presentation</vt:lpstr>
      <vt:lpstr>The Communication Triangle </vt:lpstr>
      <vt:lpstr>PowerPoint Presentation</vt:lpstr>
      <vt:lpstr>School Policy on Concussions</vt:lpstr>
      <vt:lpstr>St. Paul Athletic Requirements</vt:lpstr>
      <vt:lpstr>Athletic Department Presentation </vt:lpstr>
      <vt:lpstr>Athletic Department Contact Info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ddennehy</dc:creator>
  <cp:lastModifiedBy>David Dennehy</cp:lastModifiedBy>
  <cp:revision>125</cp:revision>
  <dcterms:created xsi:type="dcterms:W3CDTF">2012-09-06T18:49:22Z</dcterms:created>
  <dcterms:modified xsi:type="dcterms:W3CDTF">2023-09-27T13:09:33Z</dcterms:modified>
</cp:coreProperties>
</file>